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71" r:id="rId4"/>
    <p:sldId id="259" r:id="rId5"/>
    <p:sldId id="267" r:id="rId6"/>
    <p:sldId id="258" r:id="rId7"/>
    <p:sldId id="268" r:id="rId8"/>
    <p:sldId id="260" r:id="rId9"/>
    <p:sldId id="274" r:id="rId10"/>
    <p:sldId id="261" r:id="rId11"/>
    <p:sldId id="269" r:id="rId12"/>
    <p:sldId id="262" r:id="rId13"/>
    <p:sldId id="263" r:id="rId14"/>
    <p:sldId id="264" r:id="rId15"/>
    <p:sldId id="270" r:id="rId16"/>
    <p:sldId id="265" r:id="rId17"/>
    <p:sldId id="266" r:id="rId18"/>
    <p:sldId id="272" r:id="rId19"/>
    <p:sldId id="273"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27" autoAdjust="0"/>
    <p:restoredTop sz="94660"/>
  </p:normalViewPr>
  <p:slideViewPr>
    <p:cSldViewPr>
      <p:cViewPr varScale="1">
        <p:scale>
          <a:sx n="72" d="100"/>
          <a:sy n="72" d="100"/>
        </p:scale>
        <p:origin x="-1086"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F4F5B56-D219-4104-B913-08352D6F0A86}" type="datetimeFigureOut">
              <a:rPr lang="en-US" smtClean="0"/>
              <a:pPr/>
              <a:t>5/11/2011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B8C466-2371-44E6-AD7E-F1474128041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F4F5B56-D219-4104-B913-08352D6F0A86}" type="datetimeFigureOut">
              <a:rPr lang="en-US" smtClean="0"/>
              <a:pPr/>
              <a:t>5/11/2011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B8C466-2371-44E6-AD7E-F1474128041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F4F5B56-D219-4104-B913-08352D6F0A86}" type="datetimeFigureOut">
              <a:rPr lang="en-US" smtClean="0"/>
              <a:pPr/>
              <a:t>5/11/2011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B8C466-2371-44E6-AD7E-F1474128041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F4F5B56-D219-4104-B913-08352D6F0A86}" type="datetimeFigureOut">
              <a:rPr lang="en-US" smtClean="0"/>
              <a:pPr/>
              <a:t>5/11/2011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B8C466-2371-44E6-AD7E-F1474128041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F4F5B56-D219-4104-B913-08352D6F0A86}" type="datetimeFigureOut">
              <a:rPr lang="en-US" smtClean="0"/>
              <a:pPr/>
              <a:t>5/11/2011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B8C466-2371-44E6-AD7E-F1474128041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F4F5B56-D219-4104-B913-08352D6F0A86}" type="datetimeFigureOut">
              <a:rPr lang="en-US" smtClean="0"/>
              <a:pPr/>
              <a:t>5/11/2011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B8C466-2371-44E6-AD7E-F1474128041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F4F5B56-D219-4104-B913-08352D6F0A86}" type="datetimeFigureOut">
              <a:rPr lang="en-US" smtClean="0"/>
              <a:pPr/>
              <a:t>5/11/2011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7B8C466-2371-44E6-AD7E-F1474128041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F4F5B56-D219-4104-B913-08352D6F0A86}" type="datetimeFigureOut">
              <a:rPr lang="en-US" smtClean="0"/>
              <a:pPr/>
              <a:t>5/11/2011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7B8C466-2371-44E6-AD7E-F1474128041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F4F5B56-D219-4104-B913-08352D6F0A86}" type="datetimeFigureOut">
              <a:rPr lang="en-US" smtClean="0"/>
              <a:pPr/>
              <a:t>5/11/2011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7B8C466-2371-44E6-AD7E-F1474128041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F4F5B56-D219-4104-B913-08352D6F0A86}" type="datetimeFigureOut">
              <a:rPr lang="en-US" smtClean="0"/>
              <a:pPr/>
              <a:t>5/11/2011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B8C466-2371-44E6-AD7E-F1474128041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F4F5B56-D219-4104-B913-08352D6F0A86}" type="datetimeFigureOut">
              <a:rPr lang="en-US" smtClean="0"/>
              <a:pPr/>
              <a:t>5/11/2011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B8C466-2371-44E6-AD7E-F1474128041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2">
            <a:lumMod val="60000"/>
            <a:lumOff val="4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F4F5B56-D219-4104-B913-08352D6F0A86}" type="datetimeFigureOut">
              <a:rPr lang="en-US" smtClean="0"/>
              <a:pPr/>
              <a:t>5/11/2011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7B8C466-2371-44E6-AD7E-F1474128041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U.N., Yalta Conference and Potsdam Conference</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United Nations</a:t>
            </a:r>
            <a:endParaRPr lang="en-US" dirty="0"/>
          </a:p>
        </p:txBody>
      </p:sp>
      <p:sp>
        <p:nvSpPr>
          <p:cNvPr id="3" name="Content Placeholder 2"/>
          <p:cNvSpPr>
            <a:spLocks noGrp="1"/>
          </p:cNvSpPr>
          <p:nvPr>
            <p:ph idx="1"/>
          </p:nvPr>
        </p:nvSpPr>
        <p:spPr>
          <a:xfrm>
            <a:off x="457200" y="1066800"/>
            <a:ext cx="8229600" cy="5059363"/>
          </a:xfrm>
        </p:spPr>
        <p:txBody>
          <a:bodyPr>
            <a:normAutofit lnSpcReduction="10000"/>
          </a:bodyPr>
          <a:lstStyle/>
          <a:p>
            <a:r>
              <a:rPr lang="en-US" dirty="0" smtClean="0"/>
              <a:t>1.  After World War I, President Wilson proposed a new organization called the League of Nations.</a:t>
            </a:r>
          </a:p>
          <a:p>
            <a:r>
              <a:rPr lang="en-US" dirty="0" smtClean="0"/>
              <a:t>2.  The League of Nations would have allowed countries to mediate disputes and prevent future world wars from happening.  </a:t>
            </a:r>
          </a:p>
          <a:p>
            <a:r>
              <a:rPr lang="en-US" dirty="0" smtClean="0"/>
              <a:t>3.  However, members of Congress were afraid of being drawn into foreign conflicts and would not join the League of Nations, so it failed.  </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dirty="0" smtClean="0"/>
              <a:t>League of Nations</a:t>
            </a:r>
            <a:endParaRPr lang="en-US" dirty="0"/>
          </a:p>
        </p:txBody>
      </p:sp>
      <p:pic>
        <p:nvPicPr>
          <p:cNvPr id="3074" name="Picture 2"/>
          <p:cNvPicPr>
            <a:picLocks noChangeAspect="1" noChangeArrowheads="1"/>
          </p:cNvPicPr>
          <p:nvPr/>
        </p:nvPicPr>
        <p:blipFill>
          <a:blip r:embed="rId2" cstate="print"/>
          <a:srcRect/>
          <a:stretch>
            <a:fillRect/>
          </a:stretch>
        </p:blipFill>
        <p:spPr bwMode="auto">
          <a:xfrm>
            <a:off x="1066800" y="1121237"/>
            <a:ext cx="6705599" cy="541369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UN</a:t>
            </a:r>
            <a:endParaRPr lang="en-US" dirty="0"/>
          </a:p>
        </p:txBody>
      </p:sp>
      <p:sp>
        <p:nvSpPr>
          <p:cNvPr id="3" name="Content Placeholder 2"/>
          <p:cNvSpPr>
            <a:spLocks noGrp="1"/>
          </p:cNvSpPr>
          <p:nvPr>
            <p:ph idx="1"/>
          </p:nvPr>
        </p:nvSpPr>
        <p:spPr/>
        <p:txBody>
          <a:bodyPr/>
          <a:lstStyle/>
          <a:p>
            <a:r>
              <a:rPr lang="en-US" dirty="0" smtClean="0"/>
              <a:t>4. During (and after) WWII, the following occurred that made America less isolationist:</a:t>
            </a:r>
          </a:p>
          <a:p>
            <a:r>
              <a:rPr lang="en-US" dirty="0" smtClean="0"/>
              <a:t>A.  The bombing of Pearl Harbor</a:t>
            </a:r>
          </a:p>
          <a:p>
            <a:r>
              <a:rPr lang="en-US" dirty="0" smtClean="0"/>
              <a:t>B.  The Yalta Conference</a:t>
            </a:r>
          </a:p>
          <a:p>
            <a:r>
              <a:rPr lang="en-US" dirty="0" smtClean="0"/>
              <a:t>C.  The Potsdam Conference</a:t>
            </a:r>
          </a:p>
          <a:p>
            <a:r>
              <a:rPr lang="en-US" dirty="0" smtClean="0"/>
              <a:t>D. The dropping of the atomic bomb</a:t>
            </a:r>
          </a:p>
          <a:p>
            <a:endParaRPr lang="en-US"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UN</a:t>
            </a:r>
            <a:endParaRPr lang="en-US" dirty="0"/>
          </a:p>
        </p:txBody>
      </p:sp>
      <p:sp>
        <p:nvSpPr>
          <p:cNvPr id="3" name="Content Placeholder 2"/>
          <p:cNvSpPr>
            <a:spLocks noGrp="1"/>
          </p:cNvSpPr>
          <p:nvPr>
            <p:ph idx="1"/>
          </p:nvPr>
        </p:nvSpPr>
        <p:spPr/>
        <p:txBody>
          <a:bodyPr/>
          <a:lstStyle/>
          <a:p>
            <a:r>
              <a:rPr lang="en-US" sz="3600" dirty="0" smtClean="0"/>
              <a:t>5.  America (and other countries) were ready to join an organization to prevent these things from happening again.</a:t>
            </a:r>
          </a:p>
          <a:p>
            <a:r>
              <a:rPr lang="en-US" sz="3600" dirty="0" smtClean="0"/>
              <a:t>6.  On April 25</a:t>
            </a:r>
            <a:r>
              <a:rPr lang="en-US" sz="3600" baseline="30000" dirty="0" smtClean="0"/>
              <a:t>th</a:t>
            </a:r>
            <a:r>
              <a:rPr lang="en-US" sz="3600" dirty="0" smtClean="0"/>
              <a:t>, 1945 the United Nations Conference on International Organizations was held.</a:t>
            </a:r>
          </a:p>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U.N.</a:t>
            </a:r>
            <a:endParaRPr lang="en-US" dirty="0"/>
          </a:p>
        </p:txBody>
      </p:sp>
      <p:sp>
        <p:nvSpPr>
          <p:cNvPr id="3" name="Content Placeholder 2"/>
          <p:cNvSpPr>
            <a:spLocks noGrp="1"/>
          </p:cNvSpPr>
          <p:nvPr>
            <p:ph idx="1"/>
          </p:nvPr>
        </p:nvSpPr>
        <p:spPr/>
        <p:txBody>
          <a:bodyPr/>
          <a:lstStyle/>
          <a:p>
            <a:r>
              <a:rPr lang="en-US" dirty="0" smtClean="0"/>
              <a:t>7.  The goals of the United Nations were to:</a:t>
            </a:r>
          </a:p>
          <a:p>
            <a:r>
              <a:rPr lang="en-US" dirty="0" smtClean="0"/>
              <a:t>A.  Prevent a future world war</a:t>
            </a:r>
          </a:p>
          <a:p>
            <a:r>
              <a:rPr lang="en-US" dirty="0" smtClean="0"/>
              <a:t>B.  Strengthen international cooperation</a:t>
            </a:r>
          </a:p>
          <a:p>
            <a:r>
              <a:rPr lang="en-US" dirty="0" smtClean="0"/>
              <a:t>C. Create an organization to mediate conflicts between countries</a:t>
            </a:r>
          </a:p>
          <a:p>
            <a:r>
              <a:rPr lang="en-US" dirty="0" smtClean="0"/>
              <a:t>8.  The headquarters of the United Nations is in New York City.  </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srcRect/>
          <a:stretch>
            <a:fillRect/>
          </a:stretch>
        </p:blipFill>
        <p:spPr bwMode="auto">
          <a:xfrm>
            <a:off x="2413254" y="381000"/>
            <a:ext cx="3987546" cy="599630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Document Analysis</a:t>
            </a:r>
            <a:endParaRPr lang="en-US" dirty="0"/>
          </a:p>
        </p:txBody>
      </p:sp>
      <p:sp>
        <p:nvSpPr>
          <p:cNvPr id="3" name="Content Placeholder 2"/>
          <p:cNvSpPr>
            <a:spLocks noGrp="1"/>
          </p:cNvSpPr>
          <p:nvPr>
            <p:ph idx="1"/>
          </p:nvPr>
        </p:nvSpPr>
        <p:spPr/>
        <p:txBody>
          <a:bodyPr>
            <a:normAutofit/>
          </a:bodyPr>
          <a:lstStyle/>
          <a:p>
            <a:r>
              <a:rPr lang="en-US" sz="4000" dirty="0" smtClean="0"/>
              <a:t>You have a sheet of paper with two documents on it.  You will read/look at the documents you have and answer the questions at the bottom.  </a:t>
            </a:r>
          </a:p>
          <a:p>
            <a:r>
              <a:rPr lang="en-US" sz="4000" dirty="0" smtClean="0"/>
              <a:t>Be prepared to share your answers to the questions with your partner.</a:t>
            </a:r>
            <a:endParaRPr lang="en-US" sz="40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Exit Slip</a:t>
            </a:r>
            <a:endParaRPr lang="en-US" dirty="0"/>
          </a:p>
        </p:txBody>
      </p:sp>
      <p:sp>
        <p:nvSpPr>
          <p:cNvPr id="3" name="Content Placeholder 2"/>
          <p:cNvSpPr>
            <a:spLocks noGrp="1"/>
          </p:cNvSpPr>
          <p:nvPr>
            <p:ph idx="1"/>
          </p:nvPr>
        </p:nvSpPr>
        <p:spPr/>
        <p:txBody>
          <a:bodyPr>
            <a:normAutofit/>
          </a:bodyPr>
          <a:lstStyle/>
          <a:p>
            <a:r>
              <a:rPr lang="en-US" sz="4800" dirty="0" smtClean="0"/>
              <a:t>You are going to make a </a:t>
            </a:r>
            <a:r>
              <a:rPr lang="en-US" sz="4800" dirty="0" err="1" smtClean="0"/>
              <a:t>yay</a:t>
            </a:r>
            <a:r>
              <a:rPr lang="en-US" sz="4800" dirty="0" smtClean="0"/>
              <a:t> or nay poster!  You need to decide if the UN has been successful in bringing peace.  Then create a poster that supports your point of view.  </a:t>
            </a:r>
            <a:endParaRPr lang="en-US" sz="48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0"/>
            <a:ext cx="8229600" cy="6629400"/>
          </a:xfrm>
        </p:spPr>
        <p:txBody>
          <a:bodyPr>
            <a:normAutofit fontScale="92500"/>
          </a:bodyPr>
          <a:lstStyle/>
          <a:p>
            <a:r>
              <a:rPr lang="en-US" dirty="0" smtClean="0"/>
              <a:t>Holocaust- a genocide against the Jews that happened during WWII</a:t>
            </a:r>
          </a:p>
          <a:p>
            <a:r>
              <a:rPr lang="en-US" dirty="0" smtClean="0"/>
              <a:t>14 points- Wilson’s ideas for how to end WWI, include the League of Nations and the idea of self-determination</a:t>
            </a:r>
          </a:p>
          <a:p>
            <a:r>
              <a:rPr lang="en-US" dirty="0" smtClean="0"/>
              <a:t>Rosie the Riveter</a:t>
            </a:r>
          </a:p>
          <a:p>
            <a:r>
              <a:rPr lang="en-US" dirty="0" smtClean="0"/>
              <a:t>NATO- was formed to what protect the democratic nations from the Soviet Union</a:t>
            </a:r>
          </a:p>
          <a:p>
            <a:r>
              <a:rPr lang="en-US" dirty="0" smtClean="0"/>
              <a:t>Pearl Harbor- attack on the United States by the Japanese.  Is the reason the U.S. entered WWII</a:t>
            </a:r>
          </a:p>
          <a:p>
            <a:r>
              <a:rPr lang="en-US" dirty="0" smtClean="0"/>
              <a:t>Zimmerman Telegram- Germany’s message to Mexico asking them to attack the U.S. in exchange for land (WWI)</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0"/>
            <a:ext cx="8229600" cy="6126163"/>
          </a:xfrm>
        </p:spPr>
        <p:txBody>
          <a:bodyPr>
            <a:normAutofit fontScale="92500" lnSpcReduction="10000"/>
          </a:bodyPr>
          <a:lstStyle/>
          <a:p>
            <a:r>
              <a:rPr lang="en-US" dirty="0" smtClean="0"/>
              <a:t>Unrestricted submarine warfare- German subs attacked U.S. ships, it led the U.S. closer to joining WWI</a:t>
            </a:r>
          </a:p>
          <a:p>
            <a:r>
              <a:rPr lang="en-US" dirty="0" smtClean="0"/>
              <a:t>Atlantic Charter- agreement between the U.S. and Great Britain to defend any country whose self determination was taken away (moved the U.S. closer to entering WWII)</a:t>
            </a:r>
          </a:p>
          <a:p>
            <a:r>
              <a:rPr lang="en-US" dirty="0" smtClean="0"/>
              <a:t>Trench warfare- the fighting style used in WWI</a:t>
            </a:r>
          </a:p>
          <a:p>
            <a:r>
              <a:rPr lang="en-US" dirty="0" smtClean="0"/>
              <a:t>Lusitania- a British ship that was attacked by a German U-boat, 128 Americans died.</a:t>
            </a:r>
          </a:p>
          <a:p>
            <a:r>
              <a:rPr lang="en-US" dirty="0" smtClean="0"/>
              <a:t>D-day- when the allied troops landed on Normandy beach in France (1944), started the liberation of Europe</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Warm-up</a:t>
            </a:r>
            <a:endParaRPr lang="en-US" dirty="0"/>
          </a:p>
        </p:txBody>
      </p:sp>
      <p:sp>
        <p:nvSpPr>
          <p:cNvPr id="3" name="Content Placeholder 2"/>
          <p:cNvSpPr>
            <a:spLocks noGrp="1"/>
          </p:cNvSpPr>
          <p:nvPr>
            <p:ph idx="1"/>
          </p:nvPr>
        </p:nvSpPr>
        <p:spPr/>
        <p:txBody>
          <a:bodyPr>
            <a:normAutofit/>
          </a:bodyPr>
          <a:lstStyle/>
          <a:p>
            <a:r>
              <a:rPr lang="en-US" sz="6000" dirty="0" smtClean="0"/>
              <a:t>After World War II, how would you stop another World War from ever happening again?  </a:t>
            </a:r>
            <a:endParaRPr lang="en-US" sz="60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Announcements</a:t>
            </a:r>
            <a:endParaRPr lang="en-US" dirty="0"/>
          </a:p>
        </p:txBody>
      </p:sp>
      <p:sp>
        <p:nvSpPr>
          <p:cNvPr id="3" name="Content Placeholder 2"/>
          <p:cNvSpPr>
            <a:spLocks noGrp="1"/>
          </p:cNvSpPr>
          <p:nvPr>
            <p:ph idx="1"/>
          </p:nvPr>
        </p:nvSpPr>
        <p:spPr/>
        <p:txBody>
          <a:bodyPr/>
          <a:lstStyle/>
          <a:p>
            <a:r>
              <a:rPr lang="en-US" dirty="0" smtClean="0"/>
              <a:t>Test- Tuesday</a:t>
            </a:r>
          </a:p>
          <a:p>
            <a:r>
              <a:rPr lang="en-US" dirty="0" smtClean="0"/>
              <a:t>Debate-Monday</a:t>
            </a:r>
          </a:p>
          <a:p>
            <a:endParaRPr lang="en-US" dirty="0" smtClean="0"/>
          </a:p>
          <a:p>
            <a:r>
              <a:rPr lang="en-US" dirty="0" smtClean="0"/>
              <a:t>Homework-Review sheet</a:t>
            </a:r>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Yalta Conference (February, 1945)</a:t>
            </a:r>
            <a:endParaRPr lang="en-US" dirty="0"/>
          </a:p>
        </p:txBody>
      </p:sp>
      <p:sp>
        <p:nvSpPr>
          <p:cNvPr id="3" name="Content Placeholder 2"/>
          <p:cNvSpPr>
            <a:spLocks noGrp="1"/>
          </p:cNvSpPr>
          <p:nvPr>
            <p:ph idx="1"/>
          </p:nvPr>
        </p:nvSpPr>
        <p:spPr/>
        <p:txBody>
          <a:bodyPr/>
          <a:lstStyle/>
          <a:p>
            <a:r>
              <a:rPr lang="en-US" dirty="0" smtClean="0"/>
              <a:t>The Yalta Conference was a wartime conference of the United States, United Kingdom and Soviet Union to establish an agenda for governing post-war Germany.</a:t>
            </a:r>
          </a:p>
          <a:p>
            <a:r>
              <a:rPr lang="en-US" dirty="0" smtClean="0"/>
              <a:t>It led to new borders in Europe, the creation of the United Nations and increased tension between the United States and Soviet Union.</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Leaders at the Yalta Conference</a:t>
            </a:r>
            <a:endParaRPr lang="en-US"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1371600" y="1295400"/>
            <a:ext cx="5943600" cy="490347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686800" cy="1143000"/>
          </a:xfrm>
        </p:spPr>
        <p:txBody>
          <a:bodyPr>
            <a:normAutofit fontScale="90000"/>
          </a:bodyPr>
          <a:lstStyle/>
          <a:p>
            <a:r>
              <a:rPr lang="en-US" dirty="0" smtClean="0"/>
              <a:t>The Potsdam Conference (August, 1945)</a:t>
            </a:r>
            <a:endParaRPr lang="en-US" dirty="0"/>
          </a:p>
        </p:txBody>
      </p:sp>
      <p:sp>
        <p:nvSpPr>
          <p:cNvPr id="3" name="Content Placeholder 2"/>
          <p:cNvSpPr>
            <a:spLocks noGrp="1"/>
          </p:cNvSpPr>
          <p:nvPr>
            <p:ph idx="1"/>
          </p:nvPr>
        </p:nvSpPr>
        <p:spPr>
          <a:xfrm>
            <a:off x="457200" y="1143000"/>
            <a:ext cx="8229600" cy="4983163"/>
          </a:xfrm>
        </p:spPr>
        <p:txBody>
          <a:bodyPr/>
          <a:lstStyle/>
          <a:p>
            <a:r>
              <a:rPr lang="en-US" dirty="0" smtClean="0"/>
              <a:t>The Potsdam Conference was a meeting between the United States, the United Kingdom and the Soviet Union to decide on how to punish Germany and create a new world order after WWII.</a:t>
            </a:r>
          </a:p>
          <a:p>
            <a:r>
              <a:rPr lang="en-US" dirty="0" smtClean="0"/>
              <a:t>It led to the division of Germany, the agreement to prosecute Nazi war criminals, destruction of the German military and </a:t>
            </a:r>
            <a:r>
              <a:rPr lang="en-US" dirty="0" err="1" smtClean="0"/>
              <a:t>Soviety</a:t>
            </a:r>
            <a:r>
              <a:rPr lang="en-US" dirty="0" smtClean="0"/>
              <a:t> Union taking over much of Poland</a:t>
            </a:r>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Leaders at the Potsdam Conference</a:t>
            </a:r>
            <a:endParaRPr lang="en-US" dirty="0"/>
          </a:p>
        </p:txBody>
      </p:sp>
      <p:pic>
        <p:nvPicPr>
          <p:cNvPr id="2050" name="Picture 2"/>
          <p:cNvPicPr>
            <a:picLocks noChangeAspect="1" noChangeArrowheads="1"/>
          </p:cNvPicPr>
          <p:nvPr/>
        </p:nvPicPr>
        <p:blipFill>
          <a:blip r:embed="rId2" cstate="print"/>
          <a:srcRect/>
          <a:stretch>
            <a:fillRect/>
          </a:stretch>
        </p:blipFill>
        <p:spPr bwMode="auto">
          <a:xfrm>
            <a:off x="1600200" y="1371600"/>
            <a:ext cx="5777610" cy="45354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Both Conferences</a:t>
            </a:r>
            <a:endParaRPr lang="en-US" dirty="0"/>
          </a:p>
        </p:txBody>
      </p:sp>
      <p:sp>
        <p:nvSpPr>
          <p:cNvPr id="3" name="Content Placeholder 2"/>
          <p:cNvSpPr>
            <a:spLocks noGrp="1"/>
          </p:cNvSpPr>
          <p:nvPr>
            <p:ph idx="1"/>
          </p:nvPr>
        </p:nvSpPr>
        <p:spPr/>
        <p:txBody>
          <a:bodyPr/>
          <a:lstStyle/>
          <a:p>
            <a:r>
              <a:rPr lang="en-US" dirty="0" smtClean="0"/>
              <a:t>These two conferences were important because they set the stage for the Cold War, the founding of the United Nations and much of the military and economic future of the world.  </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type of world was left?</a:t>
            </a:r>
            <a:endParaRPr lang="en-US" dirty="0"/>
          </a:p>
        </p:txBody>
      </p:sp>
      <p:sp>
        <p:nvSpPr>
          <p:cNvPr id="3" name="Content Placeholder 2"/>
          <p:cNvSpPr>
            <a:spLocks noGrp="1"/>
          </p:cNvSpPr>
          <p:nvPr>
            <p:ph idx="1"/>
          </p:nvPr>
        </p:nvSpPr>
        <p:spPr/>
        <p:txBody>
          <a:bodyPr>
            <a:normAutofit fontScale="85000" lnSpcReduction="20000"/>
          </a:bodyPr>
          <a:lstStyle/>
          <a:p>
            <a:pPr lvl="0"/>
            <a:r>
              <a:rPr lang="en-US" i="1" u="sng" dirty="0" smtClean="0"/>
              <a:t>Allies were victorious in 1945</a:t>
            </a:r>
            <a:endParaRPr lang="en-US" u="sng" dirty="0" smtClean="0"/>
          </a:p>
          <a:p>
            <a:pPr lvl="0"/>
            <a:r>
              <a:rPr lang="en-US" i="1" dirty="0" smtClean="0"/>
              <a:t>Political and social arrangements worldwide shift</a:t>
            </a:r>
            <a:endParaRPr lang="en-US" dirty="0" smtClean="0"/>
          </a:p>
          <a:p>
            <a:pPr lvl="0"/>
            <a:r>
              <a:rPr lang="en-US" i="1" dirty="0" smtClean="0"/>
              <a:t>Economy and population of European countries destroyed</a:t>
            </a:r>
            <a:endParaRPr lang="en-US" dirty="0" smtClean="0"/>
          </a:p>
          <a:p>
            <a:pPr lvl="0"/>
            <a:r>
              <a:rPr lang="en-US" i="1" dirty="0" smtClean="0"/>
              <a:t>Europe begins process of rebuilding and economic recovery</a:t>
            </a:r>
            <a:endParaRPr lang="en-US" dirty="0" smtClean="0"/>
          </a:p>
          <a:p>
            <a:pPr lvl="0"/>
            <a:r>
              <a:rPr lang="en-US" i="1" u="sng" dirty="0" smtClean="0"/>
              <a:t>Germany is occupied by other European countries and Russia; split in two halves, east and west</a:t>
            </a:r>
            <a:endParaRPr lang="en-US" u="sng" dirty="0" smtClean="0"/>
          </a:p>
          <a:p>
            <a:pPr lvl="0"/>
            <a:r>
              <a:rPr lang="en-US" i="1" u="sng" dirty="0" smtClean="0"/>
              <a:t>The US and Russia emerge as the new superpowers </a:t>
            </a:r>
            <a:endParaRPr lang="en-US" u="sng" dirty="0" smtClean="0"/>
          </a:p>
          <a:p>
            <a:pPr lvl="0"/>
            <a:r>
              <a:rPr lang="en-US" i="1" u="sng" dirty="0" smtClean="0"/>
              <a:t>The United Nations is founded to foster international cooperation and prevent further conflicts</a:t>
            </a:r>
            <a:endParaRPr lang="en-US" u="sng" dirty="0" smtClean="0"/>
          </a:p>
          <a:p>
            <a:endParaRPr lang="en-US" u="sng"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6939</TotalTime>
  <Words>748</Words>
  <Application>Microsoft Office PowerPoint</Application>
  <PresentationFormat>On-screen Show (4:3)</PresentationFormat>
  <Paragraphs>62</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The U.N., Yalta Conference and Potsdam Conference</vt:lpstr>
      <vt:lpstr>Warm-up</vt:lpstr>
      <vt:lpstr>Announcements</vt:lpstr>
      <vt:lpstr>The Yalta Conference (February, 1945)</vt:lpstr>
      <vt:lpstr>Leaders at the Yalta Conference</vt:lpstr>
      <vt:lpstr>The Potsdam Conference (August, 1945)</vt:lpstr>
      <vt:lpstr>Leaders at the Potsdam Conference</vt:lpstr>
      <vt:lpstr>Both Conferences</vt:lpstr>
      <vt:lpstr>What type of world was left?</vt:lpstr>
      <vt:lpstr>The United Nations</vt:lpstr>
      <vt:lpstr>League of Nations</vt:lpstr>
      <vt:lpstr>The UN</vt:lpstr>
      <vt:lpstr>The UN</vt:lpstr>
      <vt:lpstr>The U.N.</vt:lpstr>
      <vt:lpstr>Slide 15</vt:lpstr>
      <vt:lpstr>Document Analysis</vt:lpstr>
      <vt:lpstr>Exit Slip</vt:lpstr>
      <vt:lpstr>Slide 18</vt:lpstr>
      <vt:lpstr>Slide 19</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U.N., Yalta Conference and Potsdam Conference</dc:title>
  <dc:creator>Sejal</dc:creator>
  <cp:lastModifiedBy>Sejal</cp:lastModifiedBy>
  <cp:revision>40</cp:revision>
  <dcterms:created xsi:type="dcterms:W3CDTF">2010-03-17T20:37:50Z</dcterms:created>
  <dcterms:modified xsi:type="dcterms:W3CDTF">2011-05-11T11:46:48Z</dcterms:modified>
</cp:coreProperties>
</file>